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3" r:id="rId3"/>
    <p:sldId id="289" r:id="rId4"/>
    <p:sldId id="290" r:id="rId5"/>
    <p:sldId id="300" r:id="rId6"/>
    <p:sldId id="308" r:id="rId7"/>
    <p:sldId id="307" r:id="rId8"/>
    <p:sldId id="306" r:id="rId9"/>
    <p:sldId id="305" r:id="rId10"/>
    <p:sldId id="304" r:id="rId11"/>
    <p:sldId id="303" r:id="rId12"/>
    <p:sldId id="30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24" autoAdjust="0"/>
  </p:normalViewPr>
  <p:slideViewPr>
    <p:cSldViewPr snapToGrid="0">
      <p:cViewPr varScale="1">
        <p:scale>
          <a:sx n="150" d="100"/>
          <a:sy n="150" d="100"/>
        </p:scale>
        <p:origin x="57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0" d="100"/>
          <a:sy n="120" d="100"/>
        </p:scale>
        <p:origin x="496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6B259-BBAA-4C0C-9613-8966C823A8AC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4B9CA-BD52-4957-9961-929D846D625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428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4B9CA-BD52-4957-9961-929D846D6257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7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426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746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663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253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828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31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582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983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68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766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023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1AA1A-6AEF-43DC-81BC-9E61B0553584}" type="datetimeFigureOut">
              <a:rPr lang="en-CA" smtClean="0"/>
              <a:t>2019-03-19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117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CPS420</a:t>
            </a:r>
            <a:br>
              <a:rPr lang="en-CA" dirty="0" smtClean="0"/>
            </a:br>
            <a:r>
              <a:rPr lang="en-CA" dirty="0" smtClean="0"/>
              <a:t>Building a DFA from NFA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© Sophie Quigley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276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532" y="946149"/>
            <a:ext cx="4022918" cy="22415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06164"/>
              </p:ext>
            </p:extLst>
          </p:nvPr>
        </p:nvGraphicFramePr>
        <p:xfrm>
          <a:off x="825500" y="457200"/>
          <a:ext cx="10515600" cy="586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2386981965"/>
                    </a:ext>
                  </a:extLst>
                </a:gridCol>
                <a:gridCol w="6432550">
                  <a:extLst>
                    <a:ext uri="{9D8B030D-6E8A-4147-A177-3AD203B41FA5}">
                      <a16:colId xmlns:a16="http://schemas.microsoft.com/office/drawing/2014/main" val="1730383538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CA" baseline="0" dirty="0" smtClean="0">
                          <a:solidFill>
                            <a:schemeClr val="tx1"/>
                          </a:solidFill>
                        </a:rPr>
                        <a:t> NFA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Equivalent DFA Being built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8876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85174"/>
                  </a:ext>
                </a:extLst>
              </a:tr>
              <a:tr h="3028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start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451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384" y="1113999"/>
            <a:ext cx="3128468" cy="190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532" y="946149"/>
            <a:ext cx="4124888" cy="2241549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233043"/>
              </p:ext>
            </p:extLst>
          </p:nvPr>
        </p:nvGraphicFramePr>
        <p:xfrm>
          <a:off x="825500" y="457200"/>
          <a:ext cx="10515600" cy="586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2386981965"/>
                    </a:ext>
                  </a:extLst>
                </a:gridCol>
                <a:gridCol w="6432550">
                  <a:extLst>
                    <a:ext uri="{9D8B030D-6E8A-4147-A177-3AD203B41FA5}">
                      <a16:colId xmlns:a16="http://schemas.microsoft.com/office/drawing/2014/main" val="1730383538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CA" baseline="0" dirty="0" smtClean="0">
                          <a:solidFill>
                            <a:schemeClr val="tx1"/>
                          </a:solidFill>
                        </a:rPr>
                        <a:t> NFA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Equivalent DFA Being built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8876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85174"/>
                  </a:ext>
                </a:extLst>
              </a:tr>
              <a:tr h="3028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start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451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384" y="1113999"/>
            <a:ext cx="3128468" cy="190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340354"/>
              </p:ext>
            </p:extLst>
          </p:nvPr>
        </p:nvGraphicFramePr>
        <p:xfrm>
          <a:off x="825500" y="457200"/>
          <a:ext cx="10515600" cy="586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2386981965"/>
                    </a:ext>
                  </a:extLst>
                </a:gridCol>
                <a:gridCol w="6432550">
                  <a:extLst>
                    <a:ext uri="{9D8B030D-6E8A-4147-A177-3AD203B41FA5}">
                      <a16:colId xmlns:a16="http://schemas.microsoft.com/office/drawing/2014/main" val="1730383538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CA" baseline="0" dirty="0" smtClean="0">
                          <a:solidFill>
                            <a:schemeClr val="tx1"/>
                          </a:solidFill>
                        </a:rPr>
                        <a:t> NFA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Equivalent DFA Being built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8876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85174"/>
                  </a:ext>
                </a:extLst>
              </a:tr>
              <a:tr h="3028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start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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451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84" y="1113999"/>
            <a:ext cx="3128468" cy="1905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532" y="946150"/>
            <a:ext cx="4124888" cy="224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5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/>
              <a:t>Original </a:t>
            </a:r>
            <a:r>
              <a:rPr lang="en-CA" dirty="0" smtClean="0"/>
              <a:t>NFA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r>
              <a:rPr lang="en-CA" sz="2000" dirty="0" smtClean="0"/>
              <a:t>Regu</a:t>
            </a:r>
            <a:r>
              <a:rPr lang="en-CA" sz="2000" dirty="0" smtClean="0"/>
              <a:t>lar expression:</a:t>
            </a:r>
          </a:p>
          <a:p>
            <a:r>
              <a:rPr lang="en-CA" sz="2000" dirty="0" smtClean="0"/>
              <a:t>a* (ab | a | </a:t>
            </a:r>
            <a:r>
              <a:rPr lang="en-CA" sz="2000" dirty="0" err="1" smtClean="0"/>
              <a:t>ba</a:t>
            </a:r>
            <a:r>
              <a:rPr lang="en-CA" sz="2000" dirty="0" smtClean="0"/>
              <a:t>) (bb)*</a:t>
            </a:r>
            <a:endParaRPr lang="en-CA" sz="2000" dirty="0"/>
          </a:p>
          <a:p>
            <a:endParaRPr lang="en-CA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024" y="1053250"/>
            <a:ext cx="6432741" cy="3918800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06378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/>
              <a:t>Original </a:t>
            </a:r>
            <a:r>
              <a:rPr lang="en-CA" dirty="0" smtClean="0"/>
              <a:t>NFA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0</a:t>
            </a:r>
            <a:r>
              <a:rPr lang="en-CA" sz="2000" dirty="0" smtClean="0"/>
              <a:t>,a) = {</a:t>
            </a:r>
            <a:r>
              <a:rPr lang="en-CA" sz="2000" dirty="0"/>
              <a:t>s</a:t>
            </a:r>
            <a:r>
              <a:rPr lang="en-CA" sz="2000" baseline="-25000" dirty="0"/>
              <a:t>0</a:t>
            </a:r>
            <a:r>
              <a:rPr lang="en-CA" sz="2000" dirty="0" smtClean="0"/>
              <a:t>,</a:t>
            </a:r>
            <a:r>
              <a:rPr lang="en-CA" sz="2000" dirty="0"/>
              <a:t> </a:t>
            </a:r>
            <a:r>
              <a:rPr lang="en-CA" sz="2000" dirty="0" smtClean="0"/>
              <a:t>s</a:t>
            </a:r>
            <a:r>
              <a:rPr lang="en-CA" sz="2000" baseline="-25000" dirty="0" smtClean="0"/>
              <a:t>1</a:t>
            </a:r>
            <a:r>
              <a:rPr lang="en-CA" sz="2000" dirty="0" smtClean="0"/>
              <a:t>, s</a:t>
            </a:r>
            <a:r>
              <a:rPr lang="en-CA" sz="2000" baseline="-25000" dirty="0" smtClean="0"/>
              <a:t>3</a:t>
            </a:r>
            <a:r>
              <a:rPr lang="en-CA" sz="2000" dirty="0"/>
              <a:t>}</a:t>
            </a:r>
            <a:endParaRPr lang="en-CA" sz="2000" dirty="0"/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0</a:t>
            </a:r>
            <a:r>
              <a:rPr lang="en-CA" sz="2000" dirty="0" smtClean="0"/>
              <a:t>,b) </a:t>
            </a:r>
            <a:r>
              <a:rPr lang="en-CA" sz="2000" dirty="0"/>
              <a:t>= </a:t>
            </a:r>
            <a:r>
              <a:rPr lang="en-CA" sz="2000" dirty="0" smtClean="0"/>
              <a:t>{s</a:t>
            </a:r>
            <a:r>
              <a:rPr lang="en-CA" sz="2000" baseline="-25000" dirty="0" smtClean="0"/>
              <a:t>2</a:t>
            </a:r>
            <a:r>
              <a:rPr lang="en-CA" sz="2000" dirty="0" smtClean="0"/>
              <a:t>}</a:t>
            </a:r>
            <a:endParaRPr lang="en-CA" sz="2000" dirty="0"/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1</a:t>
            </a:r>
            <a:r>
              <a:rPr lang="en-CA" sz="2000" dirty="0" smtClean="0"/>
              <a:t>,a</a:t>
            </a:r>
            <a:r>
              <a:rPr lang="en-CA" sz="2000" dirty="0"/>
              <a:t>) = </a:t>
            </a:r>
            <a:r>
              <a:rPr lang="en-CA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∅</a:t>
            </a:r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1</a:t>
            </a:r>
            <a:r>
              <a:rPr lang="en-CA" sz="2000" dirty="0" smtClean="0"/>
              <a:t>,b) </a:t>
            </a:r>
            <a:r>
              <a:rPr lang="en-CA" sz="2000" dirty="0"/>
              <a:t>= </a:t>
            </a:r>
            <a:r>
              <a:rPr lang="en-CA" sz="2000" dirty="0" smtClean="0"/>
              <a:t>{s</a:t>
            </a:r>
            <a:r>
              <a:rPr lang="en-CA" sz="2000" baseline="-25000" dirty="0" smtClean="0"/>
              <a:t>3</a:t>
            </a:r>
            <a:r>
              <a:rPr lang="en-CA" sz="2000" dirty="0"/>
              <a:t>}</a:t>
            </a:r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2</a:t>
            </a:r>
            <a:r>
              <a:rPr lang="en-CA" sz="2000" dirty="0" smtClean="0"/>
              <a:t>,a</a:t>
            </a:r>
            <a:r>
              <a:rPr lang="en-CA" sz="2000" dirty="0"/>
              <a:t>) = </a:t>
            </a:r>
            <a:r>
              <a:rPr lang="en-CA" sz="2000" dirty="0" smtClean="0"/>
              <a:t>{s</a:t>
            </a:r>
            <a:r>
              <a:rPr lang="en-CA" sz="2000" baseline="-25000" dirty="0" smtClean="0"/>
              <a:t>3</a:t>
            </a:r>
            <a:r>
              <a:rPr lang="en-CA" sz="2000" dirty="0"/>
              <a:t>}</a:t>
            </a:r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2</a:t>
            </a:r>
            <a:r>
              <a:rPr lang="en-CA" sz="2000" dirty="0" smtClean="0"/>
              <a:t>,b) </a:t>
            </a:r>
            <a:r>
              <a:rPr lang="en-CA" sz="2000" dirty="0"/>
              <a:t>= </a:t>
            </a:r>
            <a:r>
              <a:rPr lang="en-CA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∅ </a:t>
            </a:r>
            <a:endParaRPr lang="en-CA" sz="20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3</a:t>
            </a:r>
            <a:r>
              <a:rPr lang="en-CA" sz="2000" dirty="0" smtClean="0"/>
              <a:t>,a</a:t>
            </a:r>
            <a:r>
              <a:rPr lang="en-CA" sz="2000" dirty="0"/>
              <a:t>) = </a:t>
            </a:r>
            <a:r>
              <a:rPr lang="en-CA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∅ </a:t>
            </a:r>
            <a:endParaRPr lang="en-CA" sz="20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3</a:t>
            </a:r>
            <a:r>
              <a:rPr lang="en-CA" sz="2000" dirty="0" smtClean="0"/>
              <a:t>,b) </a:t>
            </a:r>
            <a:r>
              <a:rPr lang="en-CA" sz="2000" dirty="0"/>
              <a:t>= </a:t>
            </a:r>
            <a:r>
              <a:rPr lang="en-CA" sz="2000" dirty="0" smtClean="0"/>
              <a:t>{s</a:t>
            </a:r>
            <a:r>
              <a:rPr lang="en-CA" sz="2000" baseline="-25000" dirty="0" smtClean="0"/>
              <a:t>1</a:t>
            </a:r>
            <a:r>
              <a:rPr lang="en-CA" sz="2000" dirty="0" smtClean="0"/>
              <a:t>}</a:t>
            </a:r>
            <a:endParaRPr lang="en-CA" sz="2000" dirty="0"/>
          </a:p>
          <a:p>
            <a:endParaRPr lang="en-CA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024" y="1053250"/>
            <a:ext cx="6432741" cy="3918800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5727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Create DFA States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781613" cy="3811588"/>
          </a:xfrm>
        </p:spPr>
        <p:txBody>
          <a:bodyPr>
            <a:normAutofit/>
          </a:bodyPr>
          <a:lstStyle/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0</a:t>
            </a:r>
            <a:r>
              <a:rPr lang="en-CA" sz="2000" dirty="0" smtClean="0"/>
              <a:t>,a) = {</a:t>
            </a:r>
            <a:r>
              <a:rPr lang="en-CA" sz="2000" dirty="0"/>
              <a:t>s</a:t>
            </a:r>
            <a:r>
              <a:rPr lang="en-CA" sz="2000" baseline="-25000" dirty="0"/>
              <a:t>0</a:t>
            </a:r>
            <a:r>
              <a:rPr lang="en-CA" sz="2000" dirty="0" smtClean="0"/>
              <a:t>,</a:t>
            </a:r>
            <a:r>
              <a:rPr lang="en-CA" sz="2000" dirty="0"/>
              <a:t> </a:t>
            </a:r>
            <a:r>
              <a:rPr lang="en-CA" sz="2000" dirty="0" smtClean="0"/>
              <a:t>s</a:t>
            </a:r>
            <a:r>
              <a:rPr lang="en-CA" sz="2000" baseline="-25000" dirty="0" smtClean="0"/>
              <a:t>1</a:t>
            </a:r>
            <a:r>
              <a:rPr lang="en-CA" sz="2000" dirty="0" smtClean="0"/>
              <a:t>, s</a:t>
            </a:r>
            <a:r>
              <a:rPr lang="en-CA" sz="2000" baseline="-25000" dirty="0" smtClean="0"/>
              <a:t>3</a:t>
            </a:r>
            <a:r>
              <a:rPr lang="en-CA" sz="2000" dirty="0" smtClean="0"/>
              <a:t>} </a:t>
            </a:r>
            <a:r>
              <a:rPr lang="en-CA" sz="2000" dirty="0" smtClean="0">
                <a:solidFill>
                  <a:srgbClr val="FF0000"/>
                </a:solidFill>
              </a:rPr>
              <a:t>=</a:t>
            </a:r>
            <a:r>
              <a:rPr lang="en-CA" sz="2000" dirty="0" smtClean="0"/>
              <a:t> </a:t>
            </a:r>
            <a:r>
              <a:rPr lang="en-CA" sz="2000" dirty="0" smtClean="0">
                <a:solidFill>
                  <a:srgbClr val="FF0000"/>
                </a:solidFill>
              </a:rPr>
              <a:t>Q</a:t>
            </a:r>
            <a:r>
              <a:rPr lang="en-CA" sz="2000" baseline="-25000" dirty="0" smtClean="0">
                <a:solidFill>
                  <a:srgbClr val="FF0000"/>
                </a:solidFill>
              </a:rPr>
              <a:t>4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⇦ final</a:t>
            </a:r>
            <a:endParaRPr lang="en-CA" sz="2000" dirty="0"/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0</a:t>
            </a:r>
            <a:r>
              <a:rPr lang="en-CA" sz="2000" dirty="0" smtClean="0"/>
              <a:t>,b) </a:t>
            </a:r>
            <a:r>
              <a:rPr lang="en-CA" sz="2000" dirty="0"/>
              <a:t>= </a:t>
            </a:r>
            <a:r>
              <a:rPr lang="en-CA" sz="2000" dirty="0" smtClean="0"/>
              <a:t>{s</a:t>
            </a:r>
            <a:r>
              <a:rPr lang="en-CA" sz="2000" baseline="-25000" dirty="0" smtClean="0"/>
              <a:t>2</a:t>
            </a:r>
            <a:r>
              <a:rPr lang="en-CA" sz="2000" dirty="0" smtClean="0"/>
              <a:t>} </a:t>
            </a:r>
            <a:r>
              <a:rPr lang="en-CA" sz="2000" dirty="0" smtClean="0">
                <a:solidFill>
                  <a:srgbClr val="FF0000"/>
                </a:solidFill>
              </a:rPr>
              <a:t>=</a:t>
            </a:r>
            <a:r>
              <a:rPr lang="en-CA" sz="2000" dirty="0" smtClean="0"/>
              <a:t> </a:t>
            </a:r>
            <a:r>
              <a:rPr lang="en-CA" sz="2000" dirty="0" smtClean="0">
                <a:solidFill>
                  <a:srgbClr val="FF0000"/>
                </a:solidFill>
              </a:rPr>
              <a:t>Q</a:t>
            </a:r>
            <a:r>
              <a:rPr lang="en-CA" sz="2000" baseline="-25000" dirty="0" smtClean="0">
                <a:solidFill>
                  <a:srgbClr val="FF0000"/>
                </a:solidFill>
              </a:rPr>
              <a:t>2</a:t>
            </a:r>
            <a:endParaRPr lang="en-CA" sz="2000" dirty="0"/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1</a:t>
            </a:r>
            <a:r>
              <a:rPr lang="en-CA" sz="2000" dirty="0" smtClean="0"/>
              <a:t>,a</a:t>
            </a:r>
            <a:r>
              <a:rPr lang="en-CA" sz="2000" dirty="0"/>
              <a:t>) = </a:t>
            </a:r>
            <a:r>
              <a:rPr lang="en-CA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∅</a:t>
            </a:r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1</a:t>
            </a:r>
            <a:r>
              <a:rPr lang="en-CA" sz="2000" dirty="0" smtClean="0"/>
              <a:t>,b) </a:t>
            </a:r>
            <a:r>
              <a:rPr lang="en-CA" sz="2000" dirty="0"/>
              <a:t>= </a:t>
            </a:r>
            <a:r>
              <a:rPr lang="en-CA" sz="2000" dirty="0" smtClean="0"/>
              <a:t>{s</a:t>
            </a:r>
            <a:r>
              <a:rPr lang="en-CA" sz="2000" baseline="-25000" dirty="0" smtClean="0"/>
              <a:t>3</a:t>
            </a:r>
            <a:r>
              <a:rPr lang="en-CA" sz="2000" dirty="0" smtClean="0"/>
              <a:t>} </a:t>
            </a:r>
            <a:r>
              <a:rPr lang="en-CA" sz="2000" dirty="0" smtClean="0">
                <a:solidFill>
                  <a:srgbClr val="FF0000"/>
                </a:solidFill>
              </a:rPr>
              <a:t>=</a:t>
            </a:r>
            <a:r>
              <a:rPr lang="en-CA" sz="2000" dirty="0" smtClean="0"/>
              <a:t> </a:t>
            </a:r>
            <a:r>
              <a:rPr lang="en-CA" sz="2000" dirty="0" smtClean="0">
                <a:solidFill>
                  <a:srgbClr val="FF0000"/>
                </a:solidFill>
              </a:rPr>
              <a:t>Q</a:t>
            </a:r>
            <a:r>
              <a:rPr lang="en-CA" sz="2000" baseline="-25000" dirty="0" smtClean="0">
                <a:solidFill>
                  <a:srgbClr val="FF0000"/>
                </a:solidFill>
              </a:rPr>
              <a:t>3</a:t>
            </a:r>
            <a:r>
              <a:rPr lang="en-CA" sz="2000" dirty="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⇦ </a:t>
            </a:r>
            <a:r>
              <a:rPr lang="en-CA" sz="2000" dirty="0" smtClean="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final</a:t>
            </a:r>
            <a:endParaRPr lang="en-CA" sz="2000" dirty="0"/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2</a:t>
            </a:r>
            <a:r>
              <a:rPr lang="en-CA" sz="2000" dirty="0" smtClean="0"/>
              <a:t>,a</a:t>
            </a:r>
            <a:r>
              <a:rPr lang="en-CA" sz="2000" dirty="0"/>
              <a:t>) = </a:t>
            </a:r>
            <a:r>
              <a:rPr lang="en-CA" sz="2000" dirty="0" smtClean="0"/>
              <a:t>{s</a:t>
            </a:r>
            <a:r>
              <a:rPr lang="en-CA" sz="2000" baseline="-25000" dirty="0" smtClean="0"/>
              <a:t>3</a:t>
            </a:r>
            <a:r>
              <a:rPr lang="en-CA" sz="2000" dirty="0" smtClean="0"/>
              <a:t>}</a:t>
            </a:r>
            <a:r>
              <a:rPr lang="en-CA" sz="2000" dirty="0">
                <a:solidFill>
                  <a:srgbClr val="FF0000"/>
                </a:solidFill>
              </a:rPr>
              <a:t> =</a:t>
            </a:r>
            <a:r>
              <a:rPr lang="en-CA" sz="2000" dirty="0"/>
              <a:t> </a:t>
            </a:r>
            <a:r>
              <a:rPr lang="en-CA" sz="2000" dirty="0">
                <a:solidFill>
                  <a:srgbClr val="FF0000"/>
                </a:solidFill>
              </a:rPr>
              <a:t>Q</a:t>
            </a:r>
            <a:r>
              <a:rPr lang="en-CA" sz="2000" baseline="-25000" dirty="0">
                <a:solidFill>
                  <a:srgbClr val="FF0000"/>
                </a:solidFill>
              </a:rPr>
              <a:t>3</a:t>
            </a:r>
            <a:r>
              <a:rPr lang="en-CA" sz="2000" dirty="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endParaRPr lang="en-CA" sz="2000" dirty="0"/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2</a:t>
            </a:r>
            <a:r>
              <a:rPr lang="en-CA" sz="2000" dirty="0" smtClean="0"/>
              <a:t>,b) </a:t>
            </a:r>
            <a:r>
              <a:rPr lang="en-CA" sz="2000" dirty="0"/>
              <a:t>= </a:t>
            </a:r>
            <a:r>
              <a:rPr lang="en-CA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∅ </a:t>
            </a:r>
            <a:endParaRPr lang="en-CA" sz="20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3</a:t>
            </a:r>
            <a:r>
              <a:rPr lang="en-CA" sz="2000" dirty="0" smtClean="0"/>
              <a:t>,a</a:t>
            </a:r>
            <a:r>
              <a:rPr lang="en-CA" sz="2000" dirty="0"/>
              <a:t>) = </a:t>
            </a:r>
            <a:r>
              <a:rPr lang="en-CA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∅ </a:t>
            </a:r>
            <a:endParaRPr lang="en-CA" sz="20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CA" sz="2000" dirty="0" smtClean="0"/>
              <a:t>N</a:t>
            </a:r>
            <a:r>
              <a:rPr lang="en-CA" sz="2000" baseline="-25000" dirty="0" smtClean="0"/>
              <a:t>NFA</a:t>
            </a:r>
            <a:r>
              <a:rPr lang="en-CA" sz="2000" dirty="0" smtClean="0"/>
              <a:t>(s</a:t>
            </a:r>
            <a:r>
              <a:rPr lang="en-CA" sz="2000" baseline="-25000" dirty="0" smtClean="0"/>
              <a:t>3</a:t>
            </a:r>
            <a:r>
              <a:rPr lang="en-CA" sz="2000" dirty="0" smtClean="0"/>
              <a:t>,b) </a:t>
            </a:r>
            <a:r>
              <a:rPr lang="en-CA" sz="2000" dirty="0"/>
              <a:t>= </a:t>
            </a:r>
            <a:r>
              <a:rPr lang="en-CA" sz="2000" dirty="0" smtClean="0"/>
              <a:t>{s</a:t>
            </a:r>
            <a:r>
              <a:rPr lang="en-CA" sz="2000" baseline="-25000" dirty="0" smtClean="0"/>
              <a:t>1</a:t>
            </a:r>
            <a:r>
              <a:rPr lang="en-CA" sz="2000" dirty="0" smtClean="0"/>
              <a:t>}  </a:t>
            </a:r>
            <a:r>
              <a:rPr lang="en-CA" sz="2000" dirty="0" smtClean="0">
                <a:solidFill>
                  <a:srgbClr val="FF0000"/>
                </a:solidFill>
              </a:rPr>
              <a:t>=</a:t>
            </a:r>
            <a:r>
              <a:rPr lang="en-CA" sz="2000" dirty="0" smtClean="0"/>
              <a:t> </a:t>
            </a:r>
            <a:r>
              <a:rPr lang="en-CA" sz="2000" dirty="0" smtClean="0">
                <a:solidFill>
                  <a:srgbClr val="FF0000"/>
                </a:solidFill>
              </a:rPr>
              <a:t>Q</a:t>
            </a:r>
            <a:r>
              <a:rPr lang="en-CA" sz="2000" baseline="-25000" dirty="0" smtClean="0">
                <a:solidFill>
                  <a:srgbClr val="FF0000"/>
                </a:solidFill>
              </a:rPr>
              <a:t>1</a:t>
            </a:r>
            <a:endParaRPr lang="en-CA" sz="2000" dirty="0" smtClean="0"/>
          </a:p>
          <a:p>
            <a:r>
              <a:rPr lang="en-CA" sz="2000" dirty="0" smtClean="0">
                <a:solidFill>
                  <a:srgbClr val="FF0000"/>
                </a:solidFill>
              </a:rPr>
              <a:t>Q</a:t>
            </a:r>
            <a:r>
              <a:rPr lang="en-CA" sz="2000" baseline="-25000" dirty="0" smtClean="0">
                <a:solidFill>
                  <a:srgbClr val="FF0000"/>
                </a:solidFill>
              </a:rPr>
              <a:t>0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>
                <a:solidFill>
                  <a:srgbClr val="FF0000"/>
                </a:solidFill>
              </a:rPr>
              <a:t>= {</a:t>
            </a:r>
            <a:r>
              <a:rPr lang="en-CA" sz="2000" dirty="0" smtClean="0">
                <a:solidFill>
                  <a:srgbClr val="FF0000"/>
                </a:solidFill>
              </a:rPr>
              <a:t>s</a:t>
            </a:r>
            <a:r>
              <a:rPr lang="en-CA" sz="2000" baseline="-25000" dirty="0" smtClean="0">
                <a:solidFill>
                  <a:srgbClr val="FF0000"/>
                </a:solidFill>
              </a:rPr>
              <a:t>0</a:t>
            </a:r>
            <a:r>
              <a:rPr lang="en-CA" sz="2000" dirty="0" smtClean="0">
                <a:solidFill>
                  <a:srgbClr val="FF0000"/>
                </a:solidFill>
              </a:rPr>
              <a:t>} </a:t>
            </a:r>
            <a:r>
              <a:rPr lang="en-CA" sz="2000" dirty="0" smtClean="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⇦ start</a:t>
            </a:r>
            <a:endParaRPr lang="en-CA" sz="2000" dirty="0">
              <a:solidFill>
                <a:srgbClr val="FF0000"/>
              </a:solidFill>
            </a:endParaRPr>
          </a:p>
          <a:p>
            <a:endParaRPr lang="en-CA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024" y="1053250"/>
            <a:ext cx="6432741" cy="3918800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4738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26374"/>
              </p:ext>
            </p:extLst>
          </p:nvPr>
        </p:nvGraphicFramePr>
        <p:xfrm>
          <a:off x="825500" y="457200"/>
          <a:ext cx="10515600" cy="586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2386981965"/>
                    </a:ext>
                  </a:extLst>
                </a:gridCol>
                <a:gridCol w="6432550">
                  <a:extLst>
                    <a:ext uri="{9D8B030D-6E8A-4147-A177-3AD203B41FA5}">
                      <a16:colId xmlns:a16="http://schemas.microsoft.com/office/drawing/2014/main" val="1730383538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CA" baseline="0" dirty="0" smtClean="0">
                          <a:solidFill>
                            <a:schemeClr val="tx1"/>
                          </a:solidFill>
                        </a:rPr>
                        <a:t> NFA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Equivalent DFA Being built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8876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85174"/>
                  </a:ext>
                </a:extLst>
              </a:tr>
              <a:tr h="3028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start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451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84" y="1113999"/>
            <a:ext cx="3128468" cy="19058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183" y="1648400"/>
            <a:ext cx="759017" cy="57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9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114845"/>
              </p:ext>
            </p:extLst>
          </p:nvPr>
        </p:nvGraphicFramePr>
        <p:xfrm>
          <a:off x="825500" y="457200"/>
          <a:ext cx="10515600" cy="586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2386981965"/>
                    </a:ext>
                  </a:extLst>
                </a:gridCol>
                <a:gridCol w="6432550">
                  <a:extLst>
                    <a:ext uri="{9D8B030D-6E8A-4147-A177-3AD203B41FA5}">
                      <a16:colId xmlns:a16="http://schemas.microsoft.com/office/drawing/2014/main" val="1730383538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CA" baseline="0" dirty="0" smtClean="0">
                          <a:solidFill>
                            <a:schemeClr val="tx1"/>
                          </a:solidFill>
                        </a:rPr>
                        <a:t> NFA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Equivalent DFA Being built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8876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85174"/>
                  </a:ext>
                </a:extLst>
              </a:tr>
              <a:tr h="3028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start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451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84" y="1113999"/>
            <a:ext cx="3128468" cy="19058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532" y="1139399"/>
            <a:ext cx="1895668" cy="164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3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047551"/>
              </p:ext>
            </p:extLst>
          </p:nvPr>
        </p:nvGraphicFramePr>
        <p:xfrm>
          <a:off x="825500" y="457200"/>
          <a:ext cx="10515600" cy="586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2386981965"/>
                    </a:ext>
                  </a:extLst>
                </a:gridCol>
                <a:gridCol w="6432550">
                  <a:extLst>
                    <a:ext uri="{9D8B030D-6E8A-4147-A177-3AD203B41FA5}">
                      <a16:colId xmlns:a16="http://schemas.microsoft.com/office/drawing/2014/main" val="1730383538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CA" baseline="0" dirty="0" smtClean="0">
                          <a:solidFill>
                            <a:schemeClr val="tx1"/>
                          </a:solidFill>
                        </a:rPr>
                        <a:t> NFA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Equivalent DFA Being built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8876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85174"/>
                  </a:ext>
                </a:extLst>
              </a:tr>
              <a:tr h="3028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start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451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84" y="1113999"/>
            <a:ext cx="3128468" cy="19058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533" y="1094949"/>
            <a:ext cx="2994217" cy="168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7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857316"/>
              </p:ext>
            </p:extLst>
          </p:nvPr>
        </p:nvGraphicFramePr>
        <p:xfrm>
          <a:off x="825500" y="457200"/>
          <a:ext cx="10515600" cy="586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2386981965"/>
                    </a:ext>
                  </a:extLst>
                </a:gridCol>
                <a:gridCol w="6432550">
                  <a:extLst>
                    <a:ext uri="{9D8B030D-6E8A-4147-A177-3AD203B41FA5}">
                      <a16:colId xmlns:a16="http://schemas.microsoft.com/office/drawing/2014/main" val="1730383538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CA" baseline="0" dirty="0" smtClean="0">
                          <a:solidFill>
                            <a:schemeClr val="tx1"/>
                          </a:solidFill>
                        </a:rPr>
                        <a:t> NFA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Equivalent DFA Being built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8876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85174"/>
                  </a:ext>
                </a:extLst>
              </a:tr>
              <a:tr h="3028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start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451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84" y="1113999"/>
            <a:ext cx="3128468" cy="19058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182" y="1101299"/>
            <a:ext cx="4029268" cy="16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211354"/>
              </p:ext>
            </p:extLst>
          </p:nvPr>
        </p:nvGraphicFramePr>
        <p:xfrm>
          <a:off x="825500" y="457200"/>
          <a:ext cx="10515600" cy="586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2386981965"/>
                    </a:ext>
                  </a:extLst>
                </a:gridCol>
                <a:gridCol w="6432550">
                  <a:extLst>
                    <a:ext uri="{9D8B030D-6E8A-4147-A177-3AD203B41FA5}">
                      <a16:colId xmlns:a16="http://schemas.microsoft.com/office/drawing/2014/main" val="1730383538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CA" baseline="0" dirty="0" smtClean="0">
                          <a:solidFill>
                            <a:schemeClr val="tx1"/>
                          </a:solidFill>
                        </a:rPr>
                        <a:t> NFA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Equivalent DFA Being built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58876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85174"/>
                  </a:ext>
                </a:extLst>
              </a:tr>
              <a:tr h="3028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start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⇦ final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 </a:t>
                      </a: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 = 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{s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 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} 		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,a) =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∅</a:t>
                      </a:r>
                    </a:p>
                    <a:p>
                      <a:endParaRPr lang="en-CA" sz="1800" dirty="0" smtClean="0">
                        <a:solidFill>
                          <a:schemeClr val="tx1"/>
                        </a:solidFill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N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NFA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(s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,b) = Q</a:t>
                      </a:r>
                      <a:r>
                        <a:rPr lang="en-CA" sz="18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451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84" y="1113999"/>
            <a:ext cx="3128468" cy="19058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532" y="946150"/>
            <a:ext cx="4022918" cy="183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8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764</Words>
  <Application>Microsoft Office PowerPoint</Application>
  <PresentationFormat>Widescreen</PresentationFormat>
  <Paragraphs>177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Lucida Sans Unicode</vt:lpstr>
      <vt:lpstr>Symbol</vt:lpstr>
      <vt:lpstr>Office Theme</vt:lpstr>
      <vt:lpstr>CPS420 Building a DFA from NFA</vt:lpstr>
      <vt:lpstr>Original NFA</vt:lpstr>
      <vt:lpstr>Original NFA</vt:lpstr>
      <vt:lpstr>Create DFA States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Euler Circuit Construction</dc:title>
  <dc:creator>Sophie Quigley</dc:creator>
  <cp:lastModifiedBy>Sophie Quigley</cp:lastModifiedBy>
  <cp:revision>52</cp:revision>
  <dcterms:created xsi:type="dcterms:W3CDTF">2019-02-25T01:22:28Z</dcterms:created>
  <dcterms:modified xsi:type="dcterms:W3CDTF">2019-03-20T05:50:08Z</dcterms:modified>
</cp:coreProperties>
</file>